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45c0d2c7e4_1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45c0d2c7e4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45c0d2c7e4_1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45c0d2c7e4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45c0d2c7e4_1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45c0d2c7e4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45c0d2c7e4_1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45c0d2c7e4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45c0d2c7e4_1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45c0d2c7e4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45c0d2c7e4_1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45c0d2c7e4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45c0d2c7e4_1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45c0d2c7e4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45c0d2c7e4_1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45c0d2c7e4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45c0d2c7e4_1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45c0d2c7e4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45c0d2c7e4_1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45c0d2c7e4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jpg"/><Relationship Id="rId4"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3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9.jpg"/><Relationship Id="rId4" Type="http://schemas.openxmlformats.org/officeDocument/2006/relationships/image" Target="../media/image1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Option 1">
  <p:cSld name="Title Slide - Option 1">
    <p:spTree>
      <p:nvGrpSpPr>
        <p:cNvPr id="9" name="Shape 9"/>
        <p:cNvGrpSpPr/>
        <p:nvPr/>
      </p:nvGrpSpPr>
      <p:grpSpPr>
        <a:xfrm>
          <a:off x="0" y="0"/>
          <a:ext cx="0" cy="0"/>
          <a:chOff x="0" y="0"/>
          <a:chExt cx="0" cy="0"/>
        </a:xfrm>
      </p:grpSpPr>
      <p:pic>
        <p:nvPicPr>
          <p:cNvPr descr="A close up of a sign&#10;&#10;Description automatically generated" id="10" name="Google Shape;10;p2"/>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A close up of a logo&#10;&#10;Description automatically generated" id="11" name="Google Shape;11;p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close up of a sign&#10;&#10;Description automatically generated" id="12" name="Google Shape;12;p2"/>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3" name="Google Shape;13;p2"/>
          <p:cNvSpPr txBox="1"/>
          <p:nvPr>
            <p:ph type="ctrTitle"/>
          </p:nvPr>
        </p:nvSpPr>
        <p:spPr>
          <a:xfrm>
            <a:off x="3150704" y="495088"/>
            <a:ext cx="8389575" cy="244116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 name="Google Shape;14;p2"/>
          <p:cNvSpPr txBox="1"/>
          <p:nvPr>
            <p:ph idx="1" type="subTitle"/>
          </p:nvPr>
        </p:nvSpPr>
        <p:spPr>
          <a:xfrm>
            <a:off x="3150704" y="3167505"/>
            <a:ext cx="8389575" cy="1752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D0CECE"/>
              </a:buClr>
              <a:buSzPts val="2800"/>
              <a:buFont typeface="Arial"/>
              <a:buNone/>
              <a:defRPr b="0" i="0" sz="2800" u="none" cap="none" strike="noStrike">
                <a:solidFill>
                  <a:srgbClr val="D0CECE"/>
                </a:solidFill>
                <a:latin typeface="Arial"/>
                <a:ea typeface="Arial"/>
                <a:cs typeface="Arial"/>
                <a:sym typeface="Arial"/>
              </a:defRPr>
            </a:lvl1pPr>
            <a:lvl2pPr lvl="1" marR="0" rtl="0" algn="ctr">
              <a:lnSpc>
                <a:spcPct val="90000"/>
              </a:lnSpc>
              <a:spcBef>
                <a:spcPts val="5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2pPr>
            <a:lvl3pPr lvl="2" marR="0" rtl="0" algn="ctr">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3pPr>
            <a:lvl4pPr lvl="3" marR="0" rtl="0" algn="ctr">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4pPr>
            <a:lvl5pPr lvl="4" marR="0" rtl="0" algn="ctr">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5pPr>
            <a:lvl6pPr lvl="5" marR="0" rtl="0" algn="ctr">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6pPr>
            <a:lvl7pPr lvl="6" marR="0" rtl="0" algn="ctr">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7pPr>
            <a:lvl8pPr lvl="7" marR="0" rtl="0" algn="ctr">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8pPr>
            <a:lvl9pPr lvl="8" marR="0" rtl="0" algn="ctr">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 Option 2">
  <p:cSld name="Closing Slide - Option 2">
    <p:spTree>
      <p:nvGrpSpPr>
        <p:cNvPr id="46" name="Shape 46"/>
        <p:cNvGrpSpPr/>
        <p:nvPr/>
      </p:nvGrpSpPr>
      <p:grpSpPr>
        <a:xfrm>
          <a:off x="0" y="0"/>
          <a:ext cx="0" cy="0"/>
          <a:chOff x="0" y="0"/>
          <a:chExt cx="0" cy="0"/>
        </a:xfrm>
      </p:grpSpPr>
      <p:pic>
        <p:nvPicPr>
          <p:cNvPr descr="A picture containing screenshot, bird&#10;&#10;Description automatically generated" id="47" name="Google Shape;47;p1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8" name="Google Shape;48;p11"/>
          <p:cNvSpPr/>
          <p:nvPr/>
        </p:nvSpPr>
        <p:spPr>
          <a:xfrm>
            <a:off x="0" y="0"/>
            <a:ext cx="12192000" cy="6858000"/>
          </a:xfrm>
          <a:prstGeom prst="rect">
            <a:avLst/>
          </a:prstGeom>
          <a:solidFill>
            <a:srgbClr val="003A5D"/>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close up of a logo&#10;&#10;Description automatically generated" id="49" name="Google Shape;49;p11"/>
          <p:cNvPicPr preferRelativeResize="0"/>
          <p:nvPr/>
        </p:nvPicPr>
        <p:blipFill rotWithShape="1">
          <a:blip r:embed="rId3">
            <a:alphaModFix/>
          </a:blip>
          <a:srcRect b="0" l="0" r="0" t="0"/>
          <a:stretch/>
        </p:blipFill>
        <p:spPr>
          <a:xfrm>
            <a:off x="1524000" y="0"/>
            <a:ext cx="9144000" cy="6858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3"/>
          <p:cNvSpPr txBox="1"/>
          <p:nvPr>
            <p:ph idx="1" type="body"/>
          </p:nvPr>
        </p:nvSpPr>
        <p:spPr>
          <a:xfrm>
            <a:off x="838200" y="1825625"/>
            <a:ext cx="10515600" cy="347450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595959"/>
              </a:buClr>
              <a:buSzPts val="2800"/>
              <a:buFont typeface="Arial"/>
              <a:buNone/>
              <a:defRPr b="0" i="0" sz="2800" u="none" cap="none" strike="noStrike">
                <a:solidFill>
                  <a:srgbClr val="59595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 name="Google Shape;17;p3"/>
          <p:cNvSpPr txBox="1"/>
          <p:nvPr>
            <p:ph type="title"/>
          </p:nvPr>
        </p:nvSpPr>
        <p:spPr>
          <a:xfrm>
            <a:off x="854337" y="715617"/>
            <a:ext cx="10483326" cy="97507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3F3F3F"/>
              </a:buClr>
              <a:buSzPts val="4000"/>
              <a:buFont typeface="Arial"/>
              <a:buNone/>
              <a:defRPr b="1" i="0" sz="4000" u="none" cap="none" strike="noStrik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8" name="Shape 18"/>
        <p:cNvGrpSpPr/>
        <p:nvPr/>
      </p:nvGrpSpPr>
      <p:grpSpPr>
        <a:xfrm>
          <a:off x="0" y="0"/>
          <a:ext cx="0" cy="0"/>
          <a:chOff x="0" y="0"/>
          <a:chExt cx="0" cy="0"/>
        </a:xfrm>
      </p:grpSpPr>
      <p:sp>
        <p:nvSpPr>
          <p:cNvPr id="19" name="Google Shape;19;p4"/>
          <p:cNvSpPr txBox="1"/>
          <p:nvPr>
            <p:ph idx="1" type="body"/>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1pPr>
            <a:lvl2pPr indent="-228600" lvl="1" marL="9144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0" name="Google Shape;20;p4"/>
          <p:cNvSpPr txBox="1"/>
          <p:nvPr>
            <p:ph type="title"/>
          </p:nvPr>
        </p:nvSpPr>
        <p:spPr>
          <a:xfrm>
            <a:off x="1524000" y="1599247"/>
            <a:ext cx="9143999" cy="1910716"/>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rgbClr val="595959"/>
              </a:buClr>
              <a:buSzPts val="5400"/>
              <a:buFont typeface="Arial"/>
              <a:buNone/>
              <a:defRPr b="1" i="0" sz="5400" u="none" cap="none" strike="noStrike">
                <a:solidFill>
                  <a:srgbClr val="59595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Areas">
  <p:cSld name="Two Content Areas">
    <p:spTree>
      <p:nvGrpSpPr>
        <p:cNvPr id="21" name="Shape 21"/>
        <p:cNvGrpSpPr/>
        <p:nvPr/>
      </p:nvGrpSpPr>
      <p:grpSpPr>
        <a:xfrm>
          <a:off x="0" y="0"/>
          <a:ext cx="0" cy="0"/>
          <a:chOff x="0" y="0"/>
          <a:chExt cx="0" cy="0"/>
        </a:xfrm>
      </p:grpSpPr>
      <p:sp>
        <p:nvSpPr>
          <p:cNvPr id="22" name="Google Shape;22;p5"/>
          <p:cNvSpPr txBox="1"/>
          <p:nvPr>
            <p:ph idx="1" type="body"/>
          </p:nvPr>
        </p:nvSpPr>
        <p:spPr>
          <a:xfrm>
            <a:off x="838199" y="1825625"/>
            <a:ext cx="5181599" cy="3434474"/>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0000"/>
              </a:lnSpc>
              <a:spcBef>
                <a:spcPts val="10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 name="Google Shape;23;p5"/>
          <p:cNvSpPr txBox="1"/>
          <p:nvPr>
            <p:ph idx="2" type="body"/>
          </p:nvPr>
        </p:nvSpPr>
        <p:spPr>
          <a:xfrm>
            <a:off x="6172199" y="1825625"/>
            <a:ext cx="5181599" cy="3434474"/>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0000"/>
              </a:lnSpc>
              <a:spcBef>
                <a:spcPts val="10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type="title"/>
          </p:nvPr>
        </p:nvSpPr>
        <p:spPr>
          <a:xfrm>
            <a:off x="854337" y="715617"/>
            <a:ext cx="10483326" cy="97507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rgbClr val="3F3F3F"/>
              </a:buClr>
              <a:buSzPts val="4000"/>
              <a:buFont typeface="Arial"/>
              <a:buNone/>
              <a:defRPr b="1" i="0" sz="4000" u="none" cap="none" strike="noStrik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with Subtitles">
  <p:cSld name="Two Columns with Subtitles">
    <p:spTree>
      <p:nvGrpSpPr>
        <p:cNvPr id="25" name="Shape 25"/>
        <p:cNvGrpSpPr/>
        <p:nvPr/>
      </p:nvGrpSpPr>
      <p:grpSpPr>
        <a:xfrm>
          <a:off x="0" y="0"/>
          <a:ext cx="0" cy="0"/>
          <a:chOff x="0" y="0"/>
          <a:chExt cx="0" cy="0"/>
        </a:xfrm>
      </p:grpSpPr>
      <p:sp>
        <p:nvSpPr>
          <p:cNvPr id="26" name="Google Shape;26;p6"/>
          <p:cNvSpPr txBox="1"/>
          <p:nvPr>
            <p:ph idx="1" type="body"/>
          </p:nvPr>
        </p:nvSpPr>
        <p:spPr>
          <a:xfrm>
            <a:off x="836612" y="2505075"/>
            <a:ext cx="5176884" cy="276557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30200" lvl="5" marL="27432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7" name="Google Shape;27;p6"/>
          <p:cNvSpPr txBox="1"/>
          <p:nvPr>
            <p:ph idx="2" type="body"/>
          </p:nvPr>
        </p:nvSpPr>
        <p:spPr>
          <a:xfrm>
            <a:off x="6172200" y="1711496"/>
            <a:ext cx="5186362" cy="792436"/>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rgbClr val="595959"/>
              </a:buClr>
              <a:buSzPts val="2500"/>
              <a:buFont typeface="Arial"/>
              <a:buNone/>
              <a:defRPr b="1" i="0" sz="2500" u="none" cap="none" strike="noStrike">
                <a:solidFill>
                  <a:srgbClr val="595959"/>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8" name="Google Shape;28;p6"/>
          <p:cNvSpPr txBox="1"/>
          <p:nvPr>
            <p:ph idx="3" type="body"/>
          </p:nvPr>
        </p:nvSpPr>
        <p:spPr>
          <a:xfrm>
            <a:off x="6178505" y="2505075"/>
            <a:ext cx="5180057" cy="276557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9" name="Google Shape;29;p6"/>
          <p:cNvSpPr txBox="1"/>
          <p:nvPr>
            <p:ph idx="4" type="body"/>
          </p:nvPr>
        </p:nvSpPr>
        <p:spPr>
          <a:xfrm>
            <a:off x="836614" y="1712639"/>
            <a:ext cx="5183187" cy="792436"/>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rgbClr val="595959"/>
              </a:buClr>
              <a:buSzPts val="2500"/>
              <a:buFont typeface="Arial"/>
              <a:buNone/>
              <a:defRPr b="1" i="0" sz="2500" u="none" cap="none" strike="noStrike">
                <a:solidFill>
                  <a:srgbClr val="595959"/>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0" name="Google Shape;30;p6"/>
          <p:cNvSpPr txBox="1"/>
          <p:nvPr>
            <p:ph type="title"/>
          </p:nvPr>
        </p:nvSpPr>
        <p:spPr>
          <a:xfrm>
            <a:off x="854337" y="715617"/>
            <a:ext cx="10483326" cy="97507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rgbClr val="3F3F3F"/>
              </a:buClr>
              <a:buSzPts val="4000"/>
              <a:buFont typeface="Arial"/>
              <a:buNone/>
              <a:defRPr b="1" i="0" sz="4000" u="none" cap="none" strike="noStrik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31" name="Shape 31"/>
        <p:cNvGrpSpPr/>
        <p:nvPr/>
      </p:nvGrpSpPr>
      <p:grpSpPr>
        <a:xfrm>
          <a:off x="0" y="0"/>
          <a:ext cx="0" cy="0"/>
          <a:chOff x="0" y="0"/>
          <a:chExt cx="0" cy="0"/>
        </a:xfrm>
      </p:grpSpPr>
      <p:sp>
        <p:nvSpPr>
          <p:cNvPr id="32" name="Google Shape;32;p7"/>
          <p:cNvSpPr txBox="1"/>
          <p:nvPr>
            <p:ph idx="1" type="body"/>
          </p:nvPr>
        </p:nvSpPr>
        <p:spPr>
          <a:xfrm>
            <a:off x="457717" y="545091"/>
            <a:ext cx="5393266" cy="4414019"/>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3" name="Google Shape;33;p7"/>
          <p:cNvSpPr txBox="1"/>
          <p:nvPr>
            <p:ph idx="2" type="body"/>
          </p:nvPr>
        </p:nvSpPr>
        <p:spPr>
          <a:xfrm>
            <a:off x="6231467" y="545092"/>
            <a:ext cx="5393266" cy="4414018"/>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aption">
  <p:cSld name="Photo with Caption">
    <p:spTree>
      <p:nvGrpSpPr>
        <p:cNvPr id="34" name="Shape 34"/>
        <p:cNvGrpSpPr/>
        <p:nvPr/>
      </p:nvGrpSpPr>
      <p:grpSpPr>
        <a:xfrm>
          <a:off x="0" y="0"/>
          <a:ext cx="0" cy="0"/>
          <a:chOff x="0" y="0"/>
          <a:chExt cx="0" cy="0"/>
        </a:xfrm>
      </p:grpSpPr>
      <p:sp>
        <p:nvSpPr>
          <p:cNvPr id="35" name="Google Shape;35;p8"/>
          <p:cNvSpPr/>
          <p:nvPr>
            <p:ph idx="2" type="pic"/>
          </p:nvPr>
        </p:nvSpPr>
        <p:spPr>
          <a:xfrm rot="344365">
            <a:off x="765923" y="687338"/>
            <a:ext cx="10591524" cy="3491307"/>
          </a:xfrm>
          <a:prstGeom prst="rect">
            <a:avLst/>
          </a:prstGeom>
          <a:solidFill>
            <a:srgbClr val="ECECEC"/>
          </a:solidFill>
          <a:ln cap="sq" cmpd="sng" w="190500">
            <a:solidFill>
              <a:srgbClr val="FFFFFF"/>
            </a:solidFill>
            <a:prstDash val="solid"/>
            <a:miter lim="800000"/>
            <a:headEnd len="sm" w="sm" type="none"/>
            <a:tailEnd len="sm" w="sm" type="none"/>
          </a:ln>
        </p:spPr>
      </p:sp>
      <p:sp>
        <p:nvSpPr>
          <p:cNvPr id="36" name="Google Shape;36;p8"/>
          <p:cNvSpPr txBox="1"/>
          <p:nvPr>
            <p:ph idx="1" type="body"/>
          </p:nvPr>
        </p:nvSpPr>
        <p:spPr>
          <a:xfrm>
            <a:off x="688489" y="4486019"/>
            <a:ext cx="10816984" cy="804862"/>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1000"/>
              </a:spcBef>
              <a:spcAft>
                <a:spcPts val="0"/>
              </a:spcAft>
              <a:buClr>
                <a:srgbClr val="595959"/>
              </a:buClr>
              <a:buSzPts val="1600"/>
              <a:buFont typeface="Arial"/>
              <a:buNone/>
              <a:defRPr b="0" i="0" sz="1600" u="none" cap="none" strike="noStrike">
                <a:solidFill>
                  <a:srgbClr val="595959"/>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 Option 1">
  <p:cSld name="Closing Slide - Option 1">
    <p:spTree>
      <p:nvGrpSpPr>
        <p:cNvPr id="37" name="Shape 37"/>
        <p:cNvGrpSpPr/>
        <p:nvPr/>
      </p:nvGrpSpPr>
      <p:grpSpPr>
        <a:xfrm>
          <a:off x="0" y="0"/>
          <a:ext cx="0" cy="0"/>
          <a:chOff x="0" y="0"/>
          <a:chExt cx="0" cy="0"/>
        </a:xfrm>
      </p:grpSpPr>
      <p:pic>
        <p:nvPicPr>
          <p:cNvPr descr="A picture containing water, computer&#10;&#10;Description automatically generated" id="38" name="Google Shape;38;p9"/>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A picture containing brick&#10;&#10;Description automatically generated" id="39" name="Google Shape;39;p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close up of a logo&#10;&#10;Description automatically generated" id="40" name="Google Shape;40;p9"/>
          <p:cNvPicPr preferRelativeResize="0"/>
          <p:nvPr/>
        </p:nvPicPr>
        <p:blipFill rotWithShape="1">
          <a:blip r:embed="rId4">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Option 2">
  <p:cSld name="Title Slide - Option 2">
    <p:spTree>
      <p:nvGrpSpPr>
        <p:cNvPr id="41" name="Shape 41"/>
        <p:cNvGrpSpPr/>
        <p:nvPr/>
      </p:nvGrpSpPr>
      <p:grpSpPr>
        <a:xfrm>
          <a:off x="0" y="0"/>
          <a:ext cx="0" cy="0"/>
          <a:chOff x="0" y="0"/>
          <a:chExt cx="0" cy="0"/>
        </a:xfrm>
      </p:grpSpPr>
      <p:pic>
        <p:nvPicPr>
          <p:cNvPr descr="A picture containing bird&#10;&#10;Description automatically generated" id="42" name="Google Shape;42;p10"/>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A picture containing bird&#10;&#10;Description automatically generated" id="43" name="Google Shape;43;p1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4" name="Google Shape;44;p10"/>
          <p:cNvSpPr txBox="1"/>
          <p:nvPr>
            <p:ph type="title"/>
          </p:nvPr>
        </p:nvSpPr>
        <p:spPr>
          <a:xfrm>
            <a:off x="690040" y="1204857"/>
            <a:ext cx="10799595" cy="1910716"/>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rgbClr val="FFFFFF"/>
              </a:buClr>
              <a:buSzPts val="5400"/>
              <a:buFont typeface="Arial"/>
              <a:buNone/>
              <a:defRPr b="1" i="0" sz="5400" u="none" cap="none" strike="noStrike">
                <a:solidFill>
                  <a:srgbClr val="FFFF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5" name="Google Shape;45;p10"/>
          <p:cNvSpPr txBox="1"/>
          <p:nvPr>
            <p:ph idx="1" type="body"/>
          </p:nvPr>
        </p:nvSpPr>
        <p:spPr>
          <a:xfrm>
            <a:off x="699248" y="3324431"/>
            <a:ext cx="10771789" cy="150018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228600" lvl="1" marL="9144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4.jpg"/><Relationship Id="rId2" Type="http://schemas.openxmlformats.org/officeDocument/2006/relationships/image" Target="../media/image5.jpg"/><Relationship Id="rId3" Type="http://schemas.openxmlformats.org/officeDocument/2006/relationships/image" Target="../media/image6.jpg"/><Relationship Id="rId4" Type="http://schemas.openxmlformats.org/officeDocument/2006/relationships/slideLayout" Target="../slideLayouts/slideLayout1.xml"/><Relationship Id="rId9" Type="http://schemas.openxmlformats.org/officeDocument/2006/relationships/slideLayout" Target="../slideLayouts/slideLayout6.xml"/><Relationship Id="rId14" Type="http://schemas.openxmlformats.org/officeDocument/2006/relationships/theme" Target="../theme/theme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A picture containing screenshot&#10;&#10;Description automatically generated" id="6" name="Google Shape;6;p1"/>
          <p:cNvPicPr preferRelativeResize="0"/>
          <p:nvPr/>
        </p:nvPicPr>
        <p:blipFill rotWithShape="1">
          <a:blip r:embed="rId1">
            <a:alphaModFix/>
          </a:blip>
          <a:srcRect b="0" l="0" r="0" t="0"/>
          <a:stretch/>
        </p:blipFill>
        <p:spPr>
          <a:xfrm>
            <a:off x="0" y="0"/>
            <a:ext cx="12192000" cy="6858000"/>
          </a:xfrm>
          <a:prstGeom prst="rect">
            <a:avLst/>
          </a:prstGeom>
          <a:noFill/>
          <a:ln>
            <a:noFill/>
          </a:ln>
        </p:spPr>
      </p:pic>
      <p:pic>
        <p:nvPicPr>
          <p:cNvPr descr="A close up of a logo&#10;&#10;Description automatically generated" id="7" name="Google Shape;7;p1"/>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A close up of a logo&#10;&#10;Description automatically generated" id="8" name="Google Shape;8;p1"/>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7.jp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2"/>
          <p:cNvSpPr txBox="1"/>
          <p:nvPr>
            <p:ph type="ctrTitle"/>
          </p:nvPr>
        </p:nvSpPr>
        <p:spPr>
          <a:xfrm>
            <a:off x="2449800" y="1272750"/>
            <a:ext cx="9528300" cy="215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a:solidFill>
                  <a:schemeClr val="lt1"/>
                </a:solidFill>
              </a:rPr>
              <a:t>From Tracts to Tables: A Data Journey Through America’s Food Access</a:t>
            </a:r>
            <a:endParaRPr>
              <a:solidFill>
                <a:schemeClr val="lt1"/>
              </a:solidFill>
            </a:endParaRPr>
          </a:p>
        </p:txBody>
      </p:sp>
      <p:sp>
        <p:nvSpPr>
          <p:cNvPr id="55" name="Google Shape;55;p12"/>
          <p:cNvSpPr txBox="1"/>
          <p:nvPr>
            <p:ph idx="1" type="subTitle"/>
          </p:nvPr>
        </p:nvSpPr>
        <p:spPr>
          <a:xfrm>
            <a:off x="8864740" y="2729971"/>
            <a:ext cx="3113400" cy="471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None/>
            </a:pPr>
            <a:r>
              <a:rPr b="1" lang="en-US">
                <a:solidFill>
                  <a:schemeClr val="lt1"/>
                </a:solidFill>
              </a:rPr>
              <a:t>Datathon 2025 </a:t>
            </a:r>
            <a:endParaRPr>
              <a:solidFill>
                <a:schemeClr val="lt1"/>
              </a:solidFill>
            </a:endParaRPr>
          </a:p>
        </p:txBody>
      </p:sp>
      <p:sp>
        <p:nvSpPr>
          <p:cNvPr id="56" name="Google Shape;56;p12"/>
          <p:cNvSpPr txBox="1"/>
          <p:nvPr/>
        </p:nvSpPr>
        <p:spPr>
          <a:xfrm>
            <a:off x="5025050" y="5700025"/>
            <a:ext cx="69531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Team The Extrapolates 2.0</a:t>
            </a:r>
            <a:r>
              <a:rPr b="0" i="0" lang="en-US" sz="1800" u="none" cap="none" strike="noStrike">
                <a:solidFill>
                  <a:schemeClr val="lt1"/>
                </a:solidFill>
                <a:latin typeface="Calibri"/>
                <a:ea typeface="Calibri"/>
                <a:cs typeface="Calibri"/>
                <a:sym typeface="Calibri"/>
              </a:rPr>
              <a:t> – 1) Tejas Nisar</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2) Akshay Nayak</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3)  Mohammed Ismail Sarfaraz Shaik	</a:t>
            </a:r>
            <a:endParaRPr sz="18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854337" y="715617"/>
            <a:ext cx="10483200" cy="97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Poverty in Food Deserts Is Twice as High</a:t>
            </a:r>
            <a:endParaRPr/>
          </a:p>
        </p:txBody>
      </p:sp>
      <p:pic>
        <p:nvPicPr>
          <p:cNvPr id="127" name="Google Shape;127;p21"/>
          <p:cNvPicPr preferRelativeResize="0"/>
          <p:nvPr/>
        </p:nvPicPr>
        <p:blipFill>
          <a:blip r:embed="rId3">
            <a:alphaModFix/>
          </a:blip>
          <a:stretch>
            <a:fillRect/>
          </a:stretch>
        </p:blipFill>
        <p:spPr>
          <a:xfrm>
            <a:off x="854325" y="1691640"/>
            <a:ext cx="4663439" cy="3474720"/>
          </a:xfrm>
          <a:prstGeom prst="rect">
            <a:avLst/>
          </a:prstGeom>
          <a:noFill/>
          <a:ln>
            <a:noFill/>
          </a:ln>
        </p:spPr>
      </p:pic>
      <p:pic>
        <p:nvPicPr>
          <p:cNvPr id="128" name="Google Shape;128;p21"/>
          <p:cNvPicPr preferRelativeResize="0"/>
          <p:nvPr/>
        </p:nvPicPr>
        <p:blipFill>
          <a:blip r:embed="rId4">
            <a:alphaModFix/>
          </a:blip>
          <a:stretch>
            <a:fillRect/>
          </a:stretch>
        </p:blipFill>
        <p:spPr>
          <a:xfrm>
            <a:off x="6674075" y="1691640"/>
            <a:ext cx="4663439" cy="34747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925687" y="131067"/>
            <a:ext cx="10483200" cy="97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Lack of Transportation Worsens Food Inaccessibility</a:t>
            </a:r>
            <a:endParaRPr/>
          </a:p>
        </p:txBody>
      </p:sp>
      <p:pic>
        <p:nvPicPr>
          <p:cNvPr id="134" name="Google Shape;134;p22"/>
          <p:cNvPicPr preferRelativeResize="0"/>
          <p:nvPr/>
        </p:nvPicPr>
        <p:blipFill>
          <a:blip r:embed="rId3">
            <a:alphaModFix/>
          </a:blip>
          <a:stretch>
            <a:fillRect/>
          </a:stretch>
        </p:blipFill>
        <p:spPr>
          <a:xfrm>
            <a:off x="854325" y="1691635"/>
            <a:ext cx="4663439" cy="3474720"/>
          </a:xfrm>
          <a:prstGeom prst="rect">
            <a:avLst/>
          </a:prstGeom>
          <a:noFill/>
          <a:ln>
            <a:noFill/>
          </a:ln>
        </p:spPr>
      </p:pic>
      <p:pic>
        <p:nvPicPr>
          <p:cNvPr id="135" name="Google Shape;135;p22"/>
          <p:cNvPicPr preferRelativeResize="0"/>
          <p:nvPr/>
        </p:nvPicPr>
        <p:blipFill>
          <a:blip r:embed="rId4">
            <a:alphaModFix/>
          </a:blip>
          <a:stretch>
            <a:fillRect/>
          </a:stretch>
        </p:blipFill>
        <p:spPr>
          <a:xfrm>
            <a:off x="6674075" y="1691624"/>
            <a:ext cx="4663439" cy="34747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854412" y="330642"/>
            <a:ext cx="10483200" cy="97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Income Gaps Are Stark Between Desert and Non-Desert Tracts</a:t>
            </a:r>
            <a:endParaRPr/>
          </a:p>
        </p:txBody>
      </p:sp>
      <p:pic>
        <p:nvPicPr>
          <p:cNvPr id="141" name="Google Shape;141;p23"/>
          <p:cNvPicPr preferRelativeResize="0"/>
          <p:nvPr/>
        </p:nvPicPr>
        <p:blipFill>
          <a:blip r:embed="rId3">
            <a:alphaModFix/>
          </a:blip>
          <a:stretch>
            <a:fillRect/>
          </a:stretch>
        </p:blipFill>
        <p:spPr>
          <a:xfrm>
            <a:off x="854323" y="1691640"/>
            <a:ext cx="4663439" cy="3474720"/>
          </a:xfrm>
          <a:prstGeom prst="rect">
            <a:avLst/>
          </a:prstGeom>
          <a:noFill/>
          <a:ln>
            <a:noFill/>
          </a:ln>
        </p:spPr>
      </p:pic>
      <p:pic>
        <p:nvPicPr>
          <p:cNvPr id="142" name="Google Shape;142;p23"/>
          <p:cNvPicPr preferRelativeResize="0"/>
          <p:nvPr/>
        </p:nvPicPr>
        <p:blipFill>
          <a:blip r:embed="rId4">
            <a:alphaModFix/>
          </a:blip>
          <a:stretch>
            <a:fillRect/>
          </a:stretch>
        </p:blipFill>
        <p:spPr>
          <a:xfrm>
            <a:off x="6674075" y="1691640"/>
            <a:ext cx="4663439" cy="34747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idx="1" type="body"/>
          </p:nvPr>
        </p:nvSpPr>
        <p:spPr>
          <a:xfrm>
            <a:off x="838200" y="1825625"/>
            <a:ext cx="10515600" cy="3474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148" name="Google Shape;148;p24"/>
          <p:cNvSpPr txBox="1"/>
          <p:nvPr>
            <p:ph type="title"/>
          </p:nvPr>
        </p:nvSpPr>
        <p:spPr>
          <a:xfrm>
            <a:off x="854412" y="202342"/>
            <a:ext cx="10483200" cy="97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 of Senior Population</a:t>
            </a:r>
            <a:endParaRPr/>
          </a:p>
        </p:txBody>
      </p:sp>
      <p:pic>
        <p:nvPicPr>
          <p:cNvPr id="149" name="Google Shape;149;p24"/>
          <p:cNvPicPr preferRelativeResize="0"/>
          <p:nvPr/>
        </p:nvPicPr>
        <p:blipFill>
          <a:blip r:embed="rId3">
            <a:alphaModFix/>
          </a:blip>
          <a:stretch>
            <a:fillRect/>
          </a:stretch>
        </p:blipFill>
        <p:spPr>
          <a:xfrm>
            <a:off x="854325" y="1691640"/>
            <a:ext cx="4663439" cy="3474720"/>
          </a:xfrm>
          <a:prstGeom prst="rect">
            <a:avLst/>
          </a:prstGeom>
          <a:noFill/>
          <a:ln>
            <a:noFill/>
          </a:ln>
        </p:spPr>
      </p:pic>
      <p:pic>
        <p:nvPicPr>
          <p:cNvPr id="150" name="Google Shape;150;p24"/>
          <p:cNvPicPr preferRelativeResize="0"/>
          <p:nvPr/>
        </p:nvPicPr>
        <p:blipFill>
          <a:blip r:embed="rId4">
            <a:alphaModFix/>
          </a:blip>
          <a:stretch>
            <a:fillRect/>
          </a:stretch>
        </p:blipFill>
        <p:spPr>
          <a:xfrm>
            <a:off x="6674073" y="1691640"/>
            <a:ext cx="4663439" cy="347472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idx="1" type="body"/>
          </p:nvPr>
        </p:nvSpPr>
        <p:spPr>
          <a:xfrm>
            <a:off x="838200" y="1825625"/>
            <a:ext cx="10515600" cy="3474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156" name="Google Shape;156;p25"/>
          <p:cNvSpPr txBox="1"/>
          <p:nvPr>
            <p:ph type="title"/>
          </p:nvPr>
        </p:nvSpPr>
        <p:spPr>
          <a:xfrm>
            <a:off x="854412" y="302142"/>
            <a:ext cx="10483200" cy="97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 of Child Population</a:t>
            </a:r>
            <a:endParaRPr/>
          </a:p>
        </p:txBody>
      </p:sp>
      <p:pic>
        <p:nvPicPr>
          <p:cNvPr id="157" name="Google Shape;157;p25"/>
          <p:cNvPicPr preferRelativeResize="0"/>
          <p:nvPr/>
        </p:nvPicPr>
        <p:blipFill>
          <a:blip r:embed="rId3">
            <a:alphaModFix/>
          </a:blip>
          <a:stretch>
            <a:fillRect/>
          </a:stretch>
        </p:blipFill>
        <p:spPr>
          <a:xfrm>
            <a:off x="850392" y="1691640"/>
            <a:ext cx="4663439" cy="3474720"/>
          </a:xfrm>
          <a:prstGeom prst="rect">
            <a:avLst/>
          </a:prstGeom>
          <a:noFill/>
          <a:ln>
            <a:noFill/>
          </a:ln>
        </p:spPr>
      </p:pic>
      <p:pic>
        <p:nvPicPr>
          <p:cNvPr id="158" name="Google Shape;158;p25"/>
          <p:cNvPicPr preferRelativeResize="0"/>
          <p:nvPr/>
        </p:nvPicPr>
        <p:blipFill>
          <a:blip r:embed="rId4">
            <a:alphaModFix/>
          </a:blip>
          <a:stretch>
            <a:fillRect/>
          </a:stretch>
        </p:blipFill>
        <p:spPr>
          <a:xfrm>
            <a:off x="6674076" y="1691640"/>
            <a:ext cx="4663439" cy="34747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588450" y="437050"/>
            <a:ext cx="5015100" cy="97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chemeClr val="dk1"/>
                </a:solidFill>
              </a:rPr>
              <a:t>Model Development</a:t>
            </a:r>
            <a:endParaRPr>
              <a:solidFill>
                <a:schemeClr val="dk1"/>
              </a:solidFill>
            </a:endParaRPr>
          </a:p>
        </p:txBody>
      </p:sp>
      <p:sp>
        <p:nvSpPr>
          <p:cNvPr id="164" name="Google Shape;164;p26"/>
          <p:cNvSpPr txBox="1"/>
          <p:nvPr/>
        </p:nvSpPr>
        <p:spPr>
          <a:xfrm>
            <a:off x="4967550" y="3009300"/>
            <a:ext cx="2256900" cy="83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000">
                <a:solidFill>
                  <a:schemeClr val="dk1"/>
                </a:solidFill>
              </a:rPr>
              <a:t>WHY?</a:t>
            </a:r>
            <a:endParaRPr b="1" sz="40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7"/>
          <p:cNvPicPr preferRelativeResize="0"/>
          <p:nvPr/>
        </p:nvPicPr>
        <p:blipFill>
          <a:blip r:embed="rId3">
            <a:alphaModFix/>
          </a:blip>
          <a:stretch>
            <a:fillRect/>
          </a:stretch>
        </p:blipFill>
        <p:spPr>
          <a:xfrm>
            <a:off x="112275" y="533250"/>
            <a:ext cx="6092351" cy="4781226"/>
          </a:xfrm>
          <a:prstGeom prst="rect">
            <a:avLst/>
          </a:prstGeom>
          <a:noFill/>
          <a:ln>
            <a:noFill/>
          </a:ln>
        </p:spPr>
      </p:pic>
      <p:sp>
        <p:nvSpPr>
          <p:cNvPr id="170" name="Google Shape;170;p27"/>
          <p:cNvSpPr txBox="1"/>
          <p:nvPr/>
        </p:nvSpPr>
        <p:spPr>
          <a:xfrm>
            <a:off x="2201700" y="5132700"/>
            <a:ext cx="2724600" cy="44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1"/>
                </a:solidFill>
              </a:rPr>
              <a:t>98%</a:t>
            </a:r>
            <a:endParaRPr>
              <a:solidFill>
                <a:schemeClr val="dk1"/>
              </a:solidFill>
            </a:endParaRPr>
          </a:p>
        </p:txBody>
      </p:sp>
      <p:pic>
        <p:nvPicPr>
          <p:cNvPr id="171" name="Google Shape;171;p27"/>
          <p:cNvPicPr preferRelativeResize="0"/>
          <p:nvPr/>
        </p:nvPicPr>
        <p:blipFill>
          <a:blip r:embed="rId4">
            <a:alphaModFix/>
          </a:blip>
          <a:stretch>
            <a:fillRect/>
          </a:stretch>
        </p:blipFill>
        <p:spPr>
          <a:xfrm>
            <a:off x="6204625" y="558367"/>
            <a:ext cx="5987374" cy="4688333"/>
          </a:xfrm>
          <a:prstGeom prst="rect">
            <a:avLst/>
          </a:prstGeom>
          <a:noFill/>
          <a:ln>
            <a:noFill/>
          </a:ln>
        </p:spPr>
      </p:pic>
      <p:sp>
        <p:nvSpPr>
          <p:cNvPr id="172" name="Google Shape;172;p27"/>
          <p:cNvSpPr txBox="1"/>
          <p:nvPr/>
        </p:nvSpPr>
        <p:spPr>
          <a:xfrm>
            <a:off x="8094200" y="5132700"/>
            <a:ext cx="2724600" cy="44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1"/>
                </a:solidFill>
              </a:rPr>
              <a:t>96%</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idx="1" type="body"/>
          </p:nvPr>
        </p:nvSpPr>
        <p:spPr>
          <a:xfrm>
            <a:off x="752671" y="1346166"/>
            <a:ext cx="10515600" cy="396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595959"/>
              </a:buClr>
              <a:buSzPts val="2800"/>
              <a:buNone/>
            </a:pPr>
            <a:r>
              <a:rPr b="1" lang="en-US">
                <a:solidFill>
                  <a:schemeClr val="dk1"/>
                </a:solidFill>
              </a:rPr>
              <a:t>What predicts food access issues?</a:t>
            </a:r>
            <a:endParaRPr>
              <a:solidFill>
                <a:schemeClr val="dk1"/>
              </a:solidFill>
            </a:endParaRPr>
          </a:p>
        </p:txBody>
      </p:sp>
      <p:sp>
        <p:nvSpPr>
          <p:cNvPr id="178" name="Google Shape;178;p28"/>
          <p:cNvSpPr txBox="1"/>
          <p:nvPr>
            <p:ph type="title"/>
          </p:nvPr>
        </p:nvSpPr>
        <p:spPr>
          <a:xfrm>
            <a:off x="768880" y="143048"/>
            <a:ext cx="10483200" cy="975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3F3F3F"/>
              </a:buClr>
              <a:buSzPts val="4000"/>
              <a:buFont typeface="Arial"/>
              <a:buNone/>
            </a:pPr>
            <a:r>
              <a:rPr lang="en-US" u="sng">
                <a:solidFill>
                  <a:schemeClr val="dk1"/>
                </a:solidFill>
              </a:rPr>
              <a:t>Model Findings: What Predicts Food Deserts</a:t>
            </a:r>
            <a:endParaRPr u="sng">
              <a:solidFill>
                <a:schemeClr val="dk1"/>
              </a:solidFill>
            </a:endParaRPr>
          </a:p>
        </p:txBody>
      </p:sp>
      <p:sp>
        <p:nvSpPr>
          <p:cNvPr id="179" name="Google Shape;179;p28"/>
          <p:cNvSpPr txBox="1"/>
          <p:nvPr/>
        </p:nvSpPr>
        <p:spPr>
          <a:xfrm>
            <a:off x="451475" y="2628600"/>
            <a:ext cx="11584800" cy="2216400"/>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lang="en-US" sz="2400">
                <a:solidFill>
                  <a:schemeClr val="dk1"/>
                </a:solidFill>
                <a:latin typeface="Calibri"/>
                <a:ea typeface="Calibri"/>
                <a:cs typeface="Calibri"/>
                <a:sym typeface="Calibri"/>
              </a:rPr>
              <a:t>Our model achieved 96–98% accuracy in distinguishing food desert tracts. Top predictors include -</a:t>
            </a:r>
            <a:endParaRPr sz="2400">
              <a:solidFill>
                <a:schemeClr val="dk1"/>
              </a:solidFill>
            </a:endParaRPr>
          </a:p>
          <a:p>
            <a:pPr indent="-3111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Population loss (+0.24)</a:t>
            </a:r>
            <a:endParaRPr sz="2400">
              <a:solidFill>
                <a:schemeClr val="dk1"/>
              </a:solidFill>
            </a:endParaRPr>
          </a:p>
          <a:p>
            <a:pPr indent="-3111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 Native American population (+0.19)</a:t>
            </a:r>
            <a:endParaRPr sz="2400">
              <a:solidFill>
                <a:schemeClr val="dk1"/>
              </a:solidFill>
            </a:endParaRPr>
          </a:p>
          <a:p>
            <a:pPr indent="-3111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 age 65+ (+0.14)</a:t>
            </a:r>
            <a:endParaRPr sz="2400">
              <a:solidFill>
                <a:schemeClr val="dk1"/>
              </a:solidFill>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idx="1" type="body"/>
          </p:nvPr>
        </p:nvSpPr>
        <p:spPr>
          <a:xfrm>
            <a:off x="846746" y="1108191"/>
            <a:ext cx="10515600" cy="396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595959"/>
              </a:buClr>
              <a:buSzPts val="2800"/>
              <a:buNone/>
            </a:pPr>
            <a:r>
              <a:rPr b="1" lang="en-US">
                <a:solidFill>
                  <a:schemeClr val="dk1"/>
                </a:solidFill>
              </a:rPr>
              <a:t>Store type changes (2011-2016)</a:t>
            </a:r>
            <a:endParaRPr>
              <a:solidFill>
                <a:schemeClr val="dk1"/>
              </a:solidFill>
            </a:endParaRPr>
          </a:p>
        </p:txBody>
      </p:sp>
      <p:sp>
        <p:nvSpPr>
          <p:cNvPr id="185" name="Google Shape;185;p29"/>
          <p:cNvSpPr txBox="1"/>
          <p:nvPr>
            <p:ph type="title"/>
          </p:nvPr>
        </p:nvSpPr>
        <p:spPr>
          <a:xfrm>
            <a:off x="768880" y="143048"/>
            <a:ext cx="10483200" cy="975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3F3F3F"/>
              </a:buClr>
              <a:buSzPts val="4000"/>
              <a:buFont typeface="Arial"/>
              <a:buNone/>
            </a:pPr>
            <a:r>
              <a:rPr lang="en-US" u="sng">
                <a:solidFill>
                  <a:schemeClr val="dk1"/>
                </a:solidFill>
              </a:rPr>
              <a:t>Food Retail Trends</a:t>
            </a:r>
            <a:endParaRPr u="sng">
              <a:solidFill>
                <a:schemeClr val="dk1"/>
              </a:solidFill>
            </a:endParaRPr>
          </a:p>
        </p:txBody>
      </p:sp>
      <p:sp>
        <p:nvSpPr>
          <p:cNvPr id="186" name="Google Shape;186;p29"/>
          <p:cNvSpPr txBox="1"/>
          <p:nvPr/>
        </p:nvSpPr>
        <p:spPr>
          <a:xfrm>
            <a:off x="316525" y="1939900"/>
            <a:ext cx="5717400" cy="1200600"/>
          </a:xfrm>
          <a:prstGeom prst="rect">
            <a:avLst/>
          </a:prstGeom>
          <a:noFill/>
          <a:ln>
            <a:noFill/>
          </a:ln>
        </p:spPr>
        <p:txBody>
          <a:bodyPr anchorCtr="0" anchor="t" bIns="45700" lIns="91425" spcFirstLastPara="1" rIns="91425" wrap="square" tIns="45700">
            <a:spAutoFit/>
          </a:bodyPr>
          <a:lstStyle/>
          <a:p>
            <a:pPr indent="-3111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Supercentres (increase by 7%)</a:t>
            </a:r>
            <a:endParaRPr sz="2400">
              <a:solidFill>
                <a:schemeClr val="dk1"/>
              </a:solidFill>
            </a:endParaRPr>
          </a:p>
          <a:p>
            <a:pPr indent="-3111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Convenience stores (increase by 2%)</a:t>
            </a:r>
            <a:endParaRPr sz="2400">
              <a:solidFill>
                <a:schemeClr val="dk1"/>
              </a:solidFill>
            </a:endParaRPr>
          </a:p>
          <a:p>
            <a:pPr indent="-3111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Grocery stores (decrease slightly)</a:t>
            </a:r>
            <a:endParaRPr b="0" i="0" sz="2400" u="none" cap="none" strike="noStrike">
              <a:solidFill>
                <a:schemeClr val="dk1"/>
              </a:solidFill>
              <a:latin typeface="Calibri"/>
              <a:ea typeface="Calibri"/>
              <a:cs typeface="Calibri"/>
              <a:sym typeface="Calibri"/>
            </a:endParaRPr>
          </a:p>
        </p:txBody>
      </p:sp>
      <p:sp>
        <p:nvSpPr>
          <p:cNvPr id="187" name="Google Shape;187;p29"/>
          <p:cNvSpPr txBox="1"/>
          <p:nvPr>
            <p:ph idx="1" type="body"/>
          </p:nvPr>
        </p:nvSpPr>
        <p:spPr>
          <a:xfrm>
            <a:off x="6817038" y="1108193"/>
            <a:ext cx="4545300" cy="396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595959"/>
              </a:buClr>
              <a:buSzPts val="2800"/>
              <a:buNone/>
            </a:pPr>
            <a:r>
              <a:rPr b="1" lang="en-US">
                <a:solidFill>
                  <a:schemeClr val="dk1"/>
                </a:solidFill>
              </a:rPr>
              <a:t>Poor food environments ~ higher health risks</a:t>
            </a:r>
            <a:endParaRPr>
              <a:solidFill>
                <a:schemeClr val="dk1"/>
              </a:solidFill>
            </a:endParaRPr>
          </a:p>
        </p:txBody>
      </p:sp>
      <p:sp>
        <p:nvSpPr>
          <p:cNvPr id="188" name="Google Shape;188;p29"/>
          <p:cNvSpPr txBox="1"/>
          <p:nvPr>
            <p:ph type="title"/>
          </p:nvPr>
        </p:nvSpPr>
        <p:spPr>
          <a:xfrm>
            <a:off x="6783380" y="143050"/>
            <a:ext cx="4531200" cy="975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3F3F3F"/>
              </a:buClr>
              <a:buSzPts val="4000"/>
              <a:buFont typeface="Arial"/>
              <a:buNone/>
            </a:pPr>
            <a:r>
              <a:rPr lang="en-US" u="sng">
                <a:solidFill>
                  <a:schemeClr val="dk1"/>
                </a:solidFill>
              </a:rPr>
              <a:t>Health Impacts</a:t>
            </a:r>
            <a:endParaRPr u="sng">
              <a:solidFill>
                <a:schemeClr val="dk1"/>
              </a:solidFill>
            </a:endParaRPr>
          </a:p>
        </p:txBody>
      </p:sp>
      <p:sp>
        <p:nvSpPr>
          <p:cNvPr id="189" name="Google Shape;189;p29"/>
          <p:cNvSpPr txBox="1"/>
          <p:nvPr/>
        </p:nvSpPr>
        <p:spPr>
          <a:xfrm>
            <a:off x="6304800" y="1939900"/>
            <a:ext cx="5389500" cy="3047700"/>
          </a:xfrm>
          <a:prstGeom prst="rect">
            <a:avLst/>
          </a:prstGeom>
          <a:noFill/>
          <a:ln>
            <a:noFill/>
          </a:ln>
        </p:spPr>
        <p:txBody>
          <a:bodyPr anchorCtr="0" anchor="t" bIns="45700" lIns="91425" spcFirstLastPara="1" rIns="91425" wrap="square" tIns="45700">
            <a:spAutoFit/>
          </a:bodyPr>
          <a:lstStyle/>
          <a:p>
            <a:pPr indent="-3111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Obesity and diabetes are strongly correlated.</a:t>
            </a:r>
            <a:endParaRPr sz="2400">
              <a:solidFill>
                <a:schemeClr val="dk1"/>
              </a:solidFill>
            </a:endParaRPr>
          </a:p>
          <a:p>
            <a:pPr indent="-3111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Most affected counties overlap with low access areas.</a:t>
            </a:r>
            <a:endParaRPr sz="2400">
              <a:solidFill>
                <a:schemeClr val="dk1"/>
              </a:solidFill>
            </a:endParaRPr>
          </a:p>
          <a:p>
            <a:pPr indent="-3111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Lack of supermarkets and high rate of diabetes are correlated and concentrated in minority and poor neighborhood.</a:t>
            </a:r>
            <a:endParaRPr sz="24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idx="1" type="body"/>
          </p:nvPr>
        </p:nvSpPr>
        <p:spPr>
          <a:xfrm>
            <a:off x="893250" y="1564450"/>
            <a:ext cx="10405500" cy="395700"/>
          </a:xfrm>
          <a:prstGeom prst="rect">
            <a:avLst/>
          </a:prstGeom>
          <a:noFill/>
          <a:ln>
            <a:noFill/>
          </a:ln>
        </p:spPr>
        <p:txBody>
          <a:bodyPr anchorCtr="0" anchor="t" bIns="45700" lIns="91425" spcFirstLastPara="1" rIns="91425" wrap="square" tIns="45700">
            <a:noAutofit/>
          </a:bodyPr>
          <a:lstStyle/>
          <a:p>
            <a:pPr indent="-488950" lvl="0" marL="514350" rtl="0" algn="l">
              <a:lnSpc>
                <a:spcPct val="90000"/>
              </a:lnSpc>
              <a:spcBef>
                <a:spcPts val="0"/>
              </a:spcBef>
              <a:spcAft>
                <a:spcPts val="0"/>
              </a:spcAft>
              <a:buClr>
                <a:schemeClr val="dk1"/>
              </a:buClr>
              <a:buSzPts val="2400"/>
              <a:buAutoNum type="arabicPeriod"/>
            </a:pPr>
            <a:r>
              <a:rPr lang="en-US" sz="2400">
                <a:solidFill>
                  <a:schemeClr val="dk1"/>
                </a:solidFill>
              </a:rPr>
              <a:t>Support Local Infrastructure: Fund farmers’ markets, mobile markets.</a:t>
            </a:r>
            <a:endParaRPr sz="2400">
              <a:solidFill>
                <a:schemeClr val="dk1"/>
              </a:solidFill>
            </a:endParaRPr>
          </a:p>
          <a:p>
            <a:pPr indent="-488950" lvl="0" marL="514350" rtl="0" algn="l">
              <a:lnSpc>
                <a:spcPct val="90000"/>
              </a:lnSpc>
              <a:spcBef>
                <a:spcPts val="1000"/>
              </a:spcBef>
              <a:spcAft>
                <a:spcPts val="0"/>
              </a:spcAft>
              <a:buClr>
                <a:schemeClr val="dk1"/>
              </a:buClr>
              <a:buSzPts val="2400"/>
              <a:buAutoNum type="arabicPeriod"/>
            </a:pPr>
            <a:r>
              <a:rPr lang="en-US" sz="2400">
                <a:solidFill>
                  <a:schemeClr val="dk1"/>
                </a:solidFill>
              </a:rPr>
              <a:t>Improve Transportation: Launch </a:t>
            </a:r>
            <a:r>
              <a:rPr lang="en-US" sz="2400">
                <a:solidFill>
                  <a:schemeClr val="dk1"/>
                </a:solidFill>
              </a:rPr>
              <a:t>grocery</a:t>
            </a:r>
            <a:r>
              <a:rPr lang="en-US" sz="2400">
                <a:solidFill>
                  <a:schemeClr val="dk1"/>
                </a:solidFill>
              </a:rPr>
              <a:t> shuttles, rideshare programs.</a:t>
            </a:r>
            <a:endParaRPr sz="2400">
              <a:solidFill>
                <a:schemeClr val="dk1"/>
              </a:solidFill>
            </a:endParaRPr>
          </a:p>
          <a:p>
            <a:pPr indent="-488950" lvl="0" marL="514350" rtl="0" algn="l">
              <a:lnSpc>
                <a:spcPct val="90000"/>
              </a:lnSpc>
              <a:spcBef>
                <a:spcPts val="1000"/>
              </a:spcBef>
              <a:spcAft>
                <a:spcPts val="0"/>
              </a:spcAft>
              <a:buClr>
                <a:schemeClr val="dk1"/>
              </a:buClr>
              <a:buSzPts val="2400"/>
              <a:buAutoNum type="arabicPeriod"/>
            </a:pPr>
            <a:r>
              <a:rPr lang="en-US" sz="2400">
                <a:solidFill>
                  <a:schemeClr val="dk1"/>
                </a:solidFill>
              </a:rPr>
              <a:t>Equity Funding: Target tracts with high racial gaps &amp; senior populations.</a:t>
            </a:r>
            <a:endParaRPr sz="2400">
              <a:solidFill>
                <a:schemeClr val="dk1"/>
              </a:solidFill>
            </a:endParaRPr>
          </a:p>
          <a:p>
            <a:pPr indent="-488950" lvl="0" marL="514350" rtl="0" algn="l">
              <a:lnSpc>
                <a:spcPct val="90000"/>
              </a:lnSpc>
              <a:spcBef>
                <a:spcPts val="1000"/>
              </a:spcBef>
              <a:spcAft>
                <a:spcPts val="0"/>
              </a:spcAft>
              <a:buClr>
                <a:schemeClr val="dk1"/>
              </a:buClr>
              <a:buSzPts val="2400"/>
              <a:buAutoNum type="arabicPeriod"/>
            </a:pPr>
            <a:r>
              <a:rPr lang="en-US" sz="2400">
                <a:solidFill>
                  <a:schemeClr val="dk1"/>
                </a:solidFill>
              </a:rPr>
              <a:t>Retail Incentives: Tax breaks for stores in SNAP-heavy areas.</a:t>
            </a:r>
            <a:endParaRPr sz="2400">
              <a:solidFill>
                <a:schemeClr val="dk1"/>
              </a:solidFill>
            </a:endParaRPr>
          </a:p>
          <a:p>
            <a:pPr indent="-488950" lvl="0" marL="514350" rtl="0" algn="l">
              <a:lnSpc>
                <a:spcPct val="90000"/>
              </a:lnSpc>
              <a:spcBef>
                <a:spcPts val="1000"/>
              </a:spcBef>
              <a:spcAft>
                <a:spcPts val="0"/>
              </a:spcAft>
              <a:buClr>
                <a:schemeClr val="dk1"/>
              </a:buClr>
              <a:buSzPts val="2400"/>
              <a:buAutoNum type="arabicPeriod"/>
            </a:pPr>
            <a:r>
              <a:rPr lang="en-US" sz="2400">
                <a:solidFill>
                  <a:schemeClr val="dk1"/>
                </a:solidFill>
              </a:rPr>
              <a:t>Update Data regularly at the tract level.</a:t>
            </a:r>
            <a:endParaRPr sz="2400">
              <a:solidFill>
                <a:schemeClr val="dk1"/>
              </a:solidFill>
            </a:endParaRPr>
          </a:p>
        </p:txBody>
      </p:sp>
      <p:sp>
        <p:nvSpPr>
          <p:cNvPr id="195" name="Google Shape;195;p30"/>
          <p:cNvSpPr txBox="1"/>
          <p:nvPr>
            <p:ph type="title"/>
          </p:nvPr>
        </p:nvSpPr>
        <p:spPr>
          <a:xfrm>
            <a:off x="768880" y="143048"/>
            <a:ext cx="10483200" cy="975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3F3F3F"/>
              </a:buClr>
              <a:buSzPts val="4000"/>
              <a:buFont typeface="Arial"/>
              <a:buNone/>
            </a:pPr>
            <a:r>
              <a:rPr lang="en-US" u="sng"/>
              <a:t>Policy Recommendations</a:t>
            </a:r>
            <a:endParaRPr u="sng"/>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3"/>
          <p:cNvSpPr txBox="1"/>
          <p:nvPr>
            <p:ph idx="1" type="body"/>
          </p:nvPr>
        </p:nvSpPr>
        <p:spPr>
          <a:xfrm>
            <a:off x="667275" y="1081020"/>
            <a:ext cx="10972200" cy="1881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595959"/>
              </a:buClr>
              <a:buSzPts val="2400"/>
              <a:buNone/>
            </a:pPr>
            <a:r>
              <a:rPr b="1" lang="en-US" sz="2400">
                <a:solidFill>
                  <a:schemeClr val="dk1"/>
                </a:solidFill>
              </a:rPr>
              <a:t>USDA: </a:t>
            </a:r>
            <a:r>
              <a:rPr lang="en-US" sz="2400">
                <a:solidFill>
                  <a:schemeClr val="dk1"/>
                </a:solidFill>
              </a:rPr>
              <a:t>a region of higher concentrations of low income households that have poor access to healthy and affordable food options (2009)</a:t>
            </a:r>
            <a:endParaRPr>
              <a:solidFill>
                <a:schemeClr val="dk1"/>
              </a:solidFill>
            </a:endParaRPr>
          </a:p>
          <a:p>
            <a:pPr indent="0" lvl="0" marL="0" rtl="0" algn="l">
              <a:lnSpc>
                <a:spcPct val="90000"/>
              </a:lnSpc>
              <a:spcBef>
                <a:spcPts val="1000"/>
              </a:spcBef>
              <a:spcAft>
                <a:spcPts val="0"/>
              </a:spcAft>
              <a:buClr>
                <a:srgbClr val="595959"/>
              </a:buClr>
              <a:buSzPts val="2400"/>
              <a:buNone/>
            </a:pPr>
            <a:r>
              <a:rPr b="1" lang="en-US" sz="2400">
                <a:solidFill>
                  <a:schemeClr val="dk1"/>
                </a:solidFill>
              </a:rPr>
              <a:t>Food Empowerment Project: </a:t>
            </a:r>
            <a:r>
              <a:rPr lang="en-US" sz="2400">
                <a:solidFill>
                  <a:schemeClr val="dk1"/>
                </a:solidFill>
              </a:rPr>
              <a:t>affordable access to healthy foods is very limited or nonexistent due to few to no options within a reasonable travel distance (2016)</a:t>
            </a:r>
            <a:endParaRPr>
              <a:solidFill>
                <a:schemeClr val="dk1"/>
              </a:solidFill>
            </a:endParaRPr>
          </a:p>
        </p:txBody>
      </p:sp>
      <p:sp>
        <p:nvSpPr>
          <p:cNvPr id="62" name="Google Shape;62;p13"/>
          <p:cNvSpPr txBox="1"/>
          <p:nvPr>
            <p:ph type="title"/>
          </p:nvPr>
        </p:nvSpPr>
        <p:spPr>
          <a:xfrm>
            <a:off x="667275" y="106018"/>
            <a:ext cx="10483200" cy="975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3F3F3F"/>
              </a:buClr>
              <a:buSzPts val="4000"/>
              <a:buFont typeface="Arial"/>
              <a:buNone/>
            </a:pPr>
            <a:r>
              <a:rPr lang="en-US" u="sng">
                <a:solidFill>
                  <a:schemeClr val="dk1"/>
                </a:solidFill>
              </a:rPr>
              <a:t>Food Desert Definitions</a:t>
            </a:r>
            <a:endParaRPr u="sng">
              <a:solidFill>
                <a:schemeClr val="dk1"/>
              </a:solidFill>
            </a:endParaRPr>
          </a:p>
        </p:txBody>
      </p:sp>
      <p:sp>
        <p:nvSpPr>
          <p:cNvPr id="63" name="Google Shape;63;p13"/>
          <p:cNvSpPr txBox="1"/>
          <p:nvPr/>
        </p:nvSpPr>
        <p:spPr>
          <a:xfrm>
            <a:off x="701625" y="3192013"/>
            <a:ext cx="104145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chemeClr val="dk1"/>
                </a:solidFill>
              </a:rPr>
              <a:t>Problem Overview</a:t>
            </a:r>
            <a:endParaRPr b="1" sz="2800">
              <a:solidFill>
                <a:schemeClr val="dk1"/>
              </a:solidFill>
            </a:endParaRPr>
          </a:p>
        </p:txBody>
      </p:sp>
      <p:sp>
        <p:nvSpPr>
          <p:cNvPr id="64" name="Google Shape;64;p13"/>
          <p:cNvSpPr txBox="1"/>
          <p:nvPr/>
        </p:nvSpPr>
        <p:spPr>
          <a:xfrm>
            <a:off x="667275" y="3808100"/>
            <a:ext cx="10972200" cy="6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Millions of Americans live in food deserts—communities where income, geography, and transportation limit access to healthy food. This analysis uncovers the key drivers of food inaccessibility to support targeted, equitable policy solutions.</a:t>
            </a:r>
            <a:endParaRPr sz="1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idx="1" type="body"/>
          </p:nvPr>
        </p:nvSpPr>
        <p:spPr>
          <a:xfrm>
            <a:off x="846750" y="1108201"/>
            <a:ext cx="10515600" cy="39420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n-US" sz="2400">
                <a:solidFill>
                  <a:schemeClr val="dk1"/>
                </a:solidFill>
              </a:rPr>
              <a:t>Food deserts are not just about geography — they’re about inequity.</a:t>
            </a:r>
            <a:endParaRPr sz="2400">
              <a:solidFill>
                <a:schemeClr val="dk1"/>
              </a:solidFill>
            </a:endParaRPr>
          </a:p>
          <a:p>
            <a:pPr indent="0" lvl="0" marL="0" rtl="0" algn="l">
              <a:spcBef>
                <a:spcPts val="1000"/>
              </a:spcBef>
              <a:spcAft>
                <a:spcPts val="0"/>
              </a:spcAft>
              <a:buClr>
                <a:schemeClr val="dk1"/>
              </a:buClr>
              <a:buSzPts val="1100"/>
              <a:buFont typeface="Arial"/>
              <a:buNone/>
            </a:pPr>
            <a:r>
              <a:rPr lang="en-US" sz="2400">
                <a:solidFill>
                  <a:schemeClr val="dk1"/>
                </a:solidFill>
              </a:rPr>
              <a:t>Our analysis confirms that poverty, vehicle access, race, and age are strong drivers of inaccessibility.</a:t>
            </a:r>
            <a:endParaRPr sz="2400">
              <a:solidFill>
                <a:schemeClr val="dk1"/>
              </a:solidFill>
            </a:endParaRPr>
          </a:p>
          <a:p>
            <a:pPr indent="0" lvl="0" marL="0" rtl="0" algn="l">
              <a:spcBef>
                <a:spcPts val="1000"/>
              </a:spcBef>
              <a:spcAft>
                <a:spcPts val="0"/>
              </a:spcAft>
              <a:buClr>
                <a:schemeClr val="dk1"/>
              </a:buClr>
              <a:buSzPts val="1100"/>
              <a:buFont typeface="Arial"/>
              <a:buNone/>
            </a:pPr>
            <a:r>
              <a:rPr lang="en-US" sz="2400">
                <a:solidFill>
                  <a:schemeClr val="dk1"/>
                </a:solidFill>
              </a:rPr>
              <a:t>But the data also shows us where we can act: through transportation, infrastructure, and equitable investment.</a:t>
            </a:r>
            <a:endParaRPr sz="2400">
              <a:solidFill>
                <a:schemeClr val="dk1"/>
              </a:solidFill>
            </a:endParaRPr>
          </a:p>
          <a:p>
            <a:pPr indent="0" lvl="0" marL="0" rtl="0" algn="l">
              <a:spcBef>
                <a:spcPts val="1000"/>
              </a:spcBef>
              <a:spcAft>
                <a:spcPts val="0"/>
              </a:spcAft>
              <a:buNone/>
            </a:pPr>
            <a:r>
              <a:rPr i="1" lang="en-US" sz="2400">
                <a:solidFill>
                  <a:schemeClr val="dk1"/>
                </a:solidFill>
              </a:rPr>
              <a:t>Tackling food deserts means targeting both place and people — and doing so with precision, not assumption</a:t>
            </a:r>
            <a:r>
              <a:rPr lang="en-US" sz="2400">
                <a:solidFill>
                  <a:schemeClr val="dk1"/>
                </a:solidFill>
              </a:rPr>
              <a:t>.</a:t>
            </a:r>
            <a:endParaRPr sz="2400">
              <a:solidFill>
                <a:schemeClr val="dk1"/>
              </a:solidFill>
            </a:endParaRPr>
          </a:p>
        </p:txBody>
      </p:sp>
      <p:sp>
        <p:nvSpPr>
          <p:cNvPr id="201" name="Google Shape;201;p31"/>
          <p:cNvSpPr txBox="1"/>
          <p:nvPr>
            <p:ph type="title"/>
          </p:nvPr>
        </p:nvSpPr>
        <p:spPr>
          <a:xfrm>
            <a:off x="768880" y="143048"/>
            <a:ext cx="10483326" cy="9750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3F3F3F"/>
              </a:buClr>
              <a:buSzPts val="4000"/>
              <a:buFont typeface="Arial"/>
              <a:buNone/>
            </a:pPr>
            <a:r>
              <a:rPr lang="en-US" u="sng"/>
              <a:t>Bridging the Gap from Data to Action</a:t>
            </a:r>
            <a:endParaRPr u="sng"/>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idx="1" type="body"/>
          </p:nvPr>
        </p:nvSpPr>
        <p:spPr>
          <a:xfrm>
            <a:off x="838200" y="1253056"/>
            <a:ext cx="10515600" cy="3474508"/>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chemeClr val="dk1"/>
              </a:buClr>
              <a:buSzPts val="2400"/>
              <a:buFont typeface="Calibri"/>
              <a:buAutoNum type="arabicPeriod"/>
            </a:pPr>
            <a:r>
              <a:rPr lang="en-US" sz="2400">
                <a:solidFill>
                  <a:schemeClr val="dk1"/>
                </a:solidFill>
              </a:rPr>
              <a:t>Low Income</a:t>
            </a:r>
            <a:endParaRPr>
              <a:solidFill>
                <a:schemeClr val="dk1"/>
              </a:solidFill>
            </a:endParaRPr>
          </a:p>
          <a:p>
            <a:pPr indent="-457200" lvl="0" marL="457200" rtl="0" algn="l">
              <a:lnSpc>
                <a:spcPct val="90000"/>
              </a:lnSpc>
              <a:spcBef>
                <a:spcPts val="1000"/>
              </a:spcBef>
              <a:spcAft>
                <a:spcPts val="0"/>
              </a:spcAft>
              <a:buClr>
                <a:schemeClr val="dk1"/>
              </a:buClr>
              <a:buSzPts val="2400"/>
              <a:buFont typeface="Calibri"/>
              <a:buAutoNum type="arabicPeriod"/>
            </a:pPr>
            <a:r>
              <a:rPr lang="en-US" sz="2400">
                <a:solidFill>
                  <a:schemeClr val="dk1"/>
                </a:solidFill>
              </a:rPr>
              <a:t>Low Access</a:t>
            </a:r>
            <a:br>
              <a:rPr lang="en-US" sz="2400">
                <a:solidFill>
                  <a:schemeClr val="dk1"/>
                </a:solidFill>
              </a:rPr>
            </a:br>
            <a:r>
              <a:rPr lang="en-US" sz="2400">
                <a:solidFill>
                  <a:schemeClr val="dk1"/>
                </a:solidFill>
              </a:rPr>
              <a:t>(10 miles)</a:t>
            </a:r>
            <a:endParaRPr>
              <a:solidFill>
                <a:schemeClr val="dk1"/>
              </a:solidFill>
            </a:endParaRPr>
          </a:p>
          <a:p>
            <a:pPr indent="0" lvl="0" marL="0" rtl="0" algn="l">
              <a:lnSpc>
                <a:spcPct val="90000"/>
              </a:lnSpc>
              <a:spcBef>
                <a:spcPts val="1000"/>
              </a:spcBef>
              <a:spcAft>
                <a:spcPts val="0"/>
              </a:spcAft>
              <a:buClr>
                <a:srgbClr val="595959"/>
              </a:buClr>
              <a:buSzPts val="2800"/>
              <a:buNone/>
            </a:pPr>
            <a:r>
              <a:t/>
            </a:r>
            <a:endParaRPr>
              <a:solidFill>
                <a:schemeClr val="dk1"/>
              </a:solidFill>
            </a:endParaRPr>
          </a:p>
        </p:txBody>
      </p:sp>
      <p:sp>
        <p:nvSpPr>
          <p:cNvPr id="70" name="Google Shape;70;p14"/>
          <p:cNvSpPr txBox="1"/>
          <p:nvPr>
            <p:ph type="title"/>
          </p:nvPr>
        </p:nvSpPr>
        <p:spPr>
          <a:xfrm>
            <a:off x="768879" y="83228"/>
            <a:ext cx="10483326" cy="9750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3F3F3F"/>
              </a:buClr>
              <a:buSzPts val="4000"/>
              <a:buFont typeface="Arial"/>
              <a:buNone/>
            </a:pPr>
            <a:r>
              <a:rPr lang="en-US" u="sng"/>
              <a:t>Food Desert Definition – USDA</a:t>
            </a:r>
            <a:endParaRPr u="sng"/>
          </a:p>
        </p:txBody>
      </p:sp>
      <p:pic>
        <p:nvPicPr>
          <p:cNvPr id="71" name="Google Shape;71;p14"/>
          <p:cNvPicPr preferRelativeResize="0"/>
          <p:nvPr/>
        </p:nvPicPr>
        <p:blipFill rotWithShape="1">
          <a:blip r:embed="rId3">
            <a:alphaModFix/>
          </a:blip>
          <a:srcRect b="0" l="0" r="0" t="0"/>
          <a:stretch/>
        </p:blipFill>
        <p:spPr>
          <a:xfrm>
            <a:off x="966387" y="2668425"/>
            <a:ext cx="2478933" cy="2390686"/>
          </a:xfrm>
          <a:prstGeom prst="rect">
            <a:avLst/>
          </a:prstGeom>
          <a:noFill/>
          <a:ln cap="flat" cmpd="sng" w="9525">
            <a:solidFill>
              <a:srgbClr val="1E4178"/>
            </a:solidFill>
            <a:prstDash val="solid"/>
            <a:round/>
            <a:headEnd len="sm" w="sm" type="none"/>
            <a:tailEnd len="sm" w="sm" type="none"/>
          </a:ln>
        </p:spPr>
      </p:pic>
      <p:pic>
        <p:nvPicPr>
          <p:cNvPr id="72" name="Google Shape;72;p14"/>
          <p:cNvPicPr preferRelativeResize="0"/>
          <p:nvPr/>
        </p:nvPicPr>
        <p:blipFill rotWithShape="1">
          <a:blip r:embed="rId4">
            <a:alphaModFix/>
          </a:blip>
          <a:srcRect b="0" l="0" r="0" t="0"/>
          <a:stretch/>
        </p:blipFill>
        <p:spPr>
          <a:xfrm>
            <a:off x="4346073" y="1175708"/>
            <a:ext cx="5726570" cy="3883403"/>
          </a:xfrm>
          <a:prstGeom prst="rect">
            <a:avLst/>
          </a:prstGeom>
          <a:noFill/>
          <a:ln cap="flat" cmpd="sng" w="9525">
            <a:solidFill>
              <a:srgbClr val="1E4178"/>
            </a:solidFill>
            <a:prstDash val="solid"/>
            <a:round/>
            <a:headEnd len="sm" w="sm" type="none"/>
            <a:tailEnd len="sm" w="sm" type="none"/>
          </a:ln>
        </p:spPr>
      </p:pic>
      <p:sp>
        <p:nvSpPr>
          <p:cNvPr id="73" name="Google Shape;73;p14"/>
          <p:cNvSpPr/>
          <p:nvPr/>
        </p:nvSpPr>
        <p:spPr>
          <a:xfrm>
            <a:off x="9562744" y="5059111"/>
            <a:ext cx="1594771" cy="276999"/>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200">
                <a:solidFill>
                  <a:schemeClr val="dk1"/>
                </a:solidFill>
                <a:latin typeface="Cambria"/>
                <a:ea typeface="Cambria"/>
                <a:cs typeface="Cambria"/>
                <a:sym typeface="Cambria"/>
              </a:rPr>
              <a:t>USDA, 2016a</a:t>
            </a:r>
            <a:endParaRPr i="1" sz="1200">
              <a:solidFill>
                <a:schemeClr val="dk1"/>
              </a:solidFill>
              <a:latin typeface="Cambria"/>
              <a:ea typeface="Cambria"/>
              <a:cs typeface="Cambria"/>
              <a:sym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idx="1" type="body"/>
          </p:nvPr>
        </p:nvSpPr>
        <p:spPr>
          <a:xfrm>
            <a:off x="394500" y="1118125"/>
            <a:ext cx="12112200" cy="1571100"/>
          </a:xfrm>
          <a:prstGeom prst="rect">
            <a:avLst/>
          </a:prstGeom>
          <a:noFill/>
          <a:ln>
            <a:noFill/>
          </a:ln>
        </p:spPr>
        <p:txBody>
          <a:bodyPr anchorCtr="0" anchor="t" bIns="45700" lIns="91425" spcFirstLastPara="1" rIns="91425" wrap="square" tIns="45700">
            <a:noAutofit/>
          </a:bodyPr>
          <a:lstStyle/>
          <a:p>
            <a:pPr indent="0" lvl="1" marL="0" rtl="0" algn="l">
              <a:lnSpc>
                <a:spcPct val="90000"/>
              </a:lnSpc>
              <a:spcBef>
                <a:spcPts val="0"/>
              </a:spcBef>
              <a:spcAft>
                <a:spcPts val="0"/>
              </a:spcAft>
              <a:buClr>
                <a:schemeClr val="dk1"/>
              </a:buClr>
              <a:buSzPts val="2400"/>
              <a:buNone/>
            </a:pPr>
            <a:r>
              <a:rPr lang="en-US"/>
              <a:t>Analyze USDA datasets to identify key indicators of food inaccessibility and suggest     policy solution.</a:t>
            </a:r>
            <a:endParaRPr/>
          </a:p>
          <a:p>
            <a:pPr indent="0" lvl="0" marL="0" rtl="0" algn="l">
              <a:lnSpc>
                <a:spcPct val="90000"/>
              </a:lnSpc>
              <a:spcBef>
                <a:spcPts val="1000"/>
              </a:spcBef>
              <a:spcAft>
                <a:spcPts val="0"/>
              </a:spcAft>
              <a:buClr>
                <a:srgbClr val="595959"/>
              </a:buClr>
              <a:buSzPts val="2800"/>
              <a:buNone/>
            </a:pPr>
            <a:r>
              <a:rPr b="1" lang="en-US">
                <a:solidFill>
                  <a:schemeClr val="dk1"/>
                </a:solidFill>
              </a:rPr>
              <a:t>    Data Used:</a:t>
            </a:r>
            <a:endParaRPr>
              <a:solidFill>
                <a:schemeClr val="dk1"/>
              </a:solidFill>
            </a:endParaRPr>
          </a:p>
          <a:p>
            <a:pPr indent="-228600" lvl="1" marL="685800" rtl="0" algn="l">
              <a:lnSpc>
                <a:spcPct val="90000"/>
              </a:lnSpc>
              <a:spcBef>
                <a:spcPts val="500"/>
              </a:spcBef>
              <a:spcAft>
                <a:spcPts val="0"/>
              </a:spcAft>
              <a:buSzPts val="2400"/>
              <a:buChar char="•"/>
            </a:pPr>
            <a:r>
              <a:rPr lang="en-US"/>
              <a:t>Tract-level food access research atlas.</a:t>
            </a:r>
            <a:endParaRPr/>
          </a:p>
          <a:p>
            <a:pPr indent="-228600" lvl="1" marL="685800" rtl="0" algn="l">
              <a:lnSpc>
                <a:spcPct val="90000"/>
              </a:lnSpc>
              <a:spcBef>
                <a:spcPts val="500"/>
              </a:spcBef>
              <a:spcAft>
                <a:spcPts val="0"/>
              </a:spcAft>
              <a:buSzPts val="2400"/>
              <a:buChar char="•"/>
            </a:pPr>
            <a:r>
              <a:rPr lang="en-US"/>
              <a:t>County-level food environment atlas.</a:t>
            </a:r>
            <a:endParaRPr/>
          </a:p>
        </p:txBody>
      </p:sp>
      <p:sp>
        <p:nvSpPr>
          <p:cNvPr id="79" name="Google Shape;79;p15"/>
          <p:cNvSpPr txBox="1"/>
          <p:nvPr>
            <p:ph type="title"/>
          </p:nvPr>
        </p:nvSpPr>
        <p:spPr>
          <a:xfrm>
            <a:off x="394504" y="143125"/>
            <a:ext cx="2604000" cy="975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3F3F3F"/>
              </a:buClr>
              <a:buSzPts val="4000"/>
              <a:buFont typeface="Arial"/>
              <a:buNone/>
            </a:pPr>
            <a:r>
              <a:rPr lang="en-US" u="sng">
                <a:solidFill>
                  <a:schemeClr val="dk1"/>
                </a:solidFill>
              </a:rPr>
              <a:t>Objective</a:t>
            </a:r>
            <a:endParaRPr u="sng">
              <a:solidFill>
                <a:schemeClr val="dk1"/>
              </a:solidFill>
            </a:endParaRPr>
          </a:p>
        </p:txBody>
      </p:sp>
      <p:pic>
        <p:nvPicPr>
          <p:cNvPr id="80" name="Google Shape;80;p15"/>
          <p:cNvPicPr preferRelativeResize="0"/>
          <p:nvPr/>
        </p:nvPicPr>
        <p:blipFill rotWithShape="1">
          <a:blip r:embed="rId3">
            <a:alphaModFix/>
          </a:blip>
          <a:srcRect b="0" l="0" r="0" t="5060"/>
          <a:stretch/>
        </p:blipFill>
        <p:spPr>
          <a:xfrm>
            <a:off x="6481075" y="1801238"/>
            <a:ext cx="5514900" cy="3551625"/>
          </a:xfrm>
          <a:prstGeom prst="rect">
            <a:avLst/>
          </a:prstGeom>
          <a:noFill/>
          <a:ln>
            <a:noFill/>
          </a:ln>
        </p:spPr>
      </p:pic>
      <p:sp>
        <p:nvSpPr>
          <p:cNvPr id="81" name="Google Shape;81;p15"/>
          <p:cNvSpPr txBox="1"/>
          <p:nvPr/>
        </p:nvSpPr>
        <p:spPr>
          <a:xfrm>
            <a:off x="7326575" y="3429000"/>
            <a:ext cx="16521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63977</a:t>
            </a:r>
            <a:endParaRPr sz="1100"/>
          </a:p>
        </p:txBody>
      </p:sp>
      <p:sp>
        <p:nvSpPr>
          <p:cNvPr id="82" name="Google Shape;82;p15"/>
          <p:cNvSpPr txBox="1"/>
          <p:nvPr/>
        </p:nvSpPr>
        <p:spPr>
          <a:xfrm>
            <a:off x="9518575" y="4743625"/>
            <a:ext cx="16521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8554</a:t>
            </a:r>
            <a:endParaRPr b="1" sz="13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idx="1" type="body"/>
          </p:nvPr>
        </p:nvSpPr>
        <p:spPr>
          <a:xfrm>
            <a:off x="846746" y="974991"/>
            <a:ext cx="10228500" cy="1164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595959"/>
              </a:buClr>
              <a:buSzPts val="2800"/>
              <a:buNone/>
            </a:pPr>
            <a:r>
              <a:rPr b="1" lang="en-US">
                <a:solidFill>
                  <a:schemeClr val="dk1"/>
                </a:solidFill>
              </a:rPr>
              <a:t>Food desert tracts are more diverse and economically disadvantaged:</a:t>
            </a:r>
            <a:endParaRPr>
              <a:solidFill>
                <a:schemeClr val="dk1"/>
              </a:solidFill>
            </a:endParaRPr>
          </a:p>
        </p:txBody>
      </p:sp>
      <p:sp>
        <p:nvSpPr>
          <p:cNvPr id="88" name="Google Shape;88;p16"/>
          <p:cNvSpPr txBox="1"/>
          <p:nvPr>
            <p:ph type="title"/>
          </p:nvPr>
        </p:nvSpPr>
        <p:spPr>
          <a:xfrm>
            <a:off x="719455" y="-2"/>
            <a:ext cx="10483200" cy="975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3F3F3F"/>
              </a:buClr>
              <a:buSzPts val="4000"/>
              <a:buFont typeface="Arial"/>
              <a:buNone/>
            </a:pPr>
            <a:r>
              <a:rPr lang="en-US" u="sng">
                <a:solidFill>
                  <a:schemeClr val="dk1"/>
                </a:solidFill>
              </a:rPr>
              <a:t>Data Insights</a:t>
            </a:r>
            <a:endParaRPr u="sng">
              <a:solidFill>
                <a:schemeClr val="dk1"/>
              </a:solidFill>
            </a:endParaRPr>
          </a:p>
        </p:txBody>
      </p:sp>
      <p:sp>
        <p:nvSpPr>
          <p:cNvPr id="89" name="Google Shape;89;p16"/>
          <p:cNvSpPr txBox="1"/>
          <p:nvPr/>
        </p:nvSpPr>
        <p:spPr>
          <a:xfrm>
            <a:off x="350378" y="2162085"/>
            <a:ext cx="4383900" cy="2955300"/>
          </a:xfrm>
          <a:prstGeom prst="rect">
            <a:avLst/>
          </a:prstGeom>
          <a:noFill/>
          <a:ln>
            <a:noFill/>
          </a:ln>
        </p:spPr>
        <p:txBody>
          <a:bodyPr anchorCtr="0" anchor="t" bIns="45700" lIns="91425" spcFirstLastPara="1" rIns="91425" wrap="square" tIns="45700">
            <a:spAutoFit/>
          </a:bodyPr>
          <a:lstStyle/>
          <a:p>
            <a:pPr indent="-2857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Median family income is ~45% lower in deserts.</a:t>
            </a:r>
            <a:endParaRPr>
              <a:solidFill>
                <a:schemeClr val="dk1"/>
              </a:solidFill>
            </a:endParaRPr>
          </a:p>
          <a:p>
            <a:pPr indent="-2857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SNAP participation: 21% (deserts) vs 7% (non-deserts)</a:t>
            </a:r>
            <a:endParaRPr>
              <a:solidFill>
                <a:schemeClr val="dk1"/>
              </a:solidFill>
            </a:endParaRPr>
          </a:p>
          <a:p>
            <a:pPr indent="-2857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14% of desert households lack a vehicle (vs 3%)</a:t>
            </a:r>
            <a:endParaRPr>
              <a:solidFill>
                <a:schemeClr val="dk1"/>
              </a:solidFill>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0" name="Google Shape;90;p16"/>
          <p:cNvPicPr preferRelativeResize="0"/>
          <p:nvPr/>
        </p:nvPicPr>
        <p:blipFill>
          <a:blip r:embed="rId3">
            <a:alphaModFix/>
          </a:blip>
          <a:stretch>
            <a:fillRect/>
          </a:stretch>
        </p:blipFill>
        <p:spPr>
          <a:xfrm>
            <a:off x="5463700" y="1574050"/>
            <a:ext cx="6311850" cy="3823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idx="1" type="body"/>
          </p:nvPr>
        </p:nvSpPr>
        <p:spPr>
          <a:xfrm>
            <a:off x="838196" y="846116"/>
            <a:ext cx="10515600" cy="404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595959"/>
              </a:buClr>
              <a:buSzPts val="2800"/>
              <a:buNone/>
            </a:pPr>
            <a:r>
              <a:rPr b="1" lang="en-US">
                <a:solidFill>
                  <a:schemeClr val="dk1"/>
                </a:solidFill>
              </a:rPr>
              <a:t>Significant disparities between racial groups:</a:t>
            </a:r>
            <a:endParaRPr>
              <a:solidFill>
                <a:schemeClr val="dk1"/>
              </a:solidFill>
            </a:endParaRPr>
          </a:p>
        </p:txBody>
      </p:sp>
      <p:sp>
        <p:nvSpPr>
          <p:cNvPr id="96" name="Google Shape;96;p17"/>
          <p:cNvSpPr txBox="1"/>
          <p:nvPr>
            <p:ph type="title"/>
          </p:nvPr>
        </p:nvSpPr>
        <p:spPr>
          <a:xfrm>
            <a:off x="768880" y="-2"/>
            <a:ext cx="10483200" cy="975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3F3F3F"/>
              </a:buClr>
              <a:buSzPts val="4000"/>
              <a:buFont typeface="Arial"/>
              <a:buNone/>
            </a:pPr>
            <a:r>
              <a:rPr lang="en-US" u="sng">
                <a:solidFill>
                  <a:schemeClr val="dk1"/>
                </a:solidFill>
              </a:rPr>
              <a:t>Racial Inequalities in Food Access</a:t>
            </a:r>
            <a:endParaRPr u="sng">
              <a:solidFill>
                <a:schemeClr val="dk1"/>
              </a:solidFill>
            </a:endParaRPr>
          </a:p>
        </p:txBody>
      </p:sp>
      <p:sp>
        <p:nvSpPr>
          <p:cNvPr id="97" name="Google Shape;97;p17"/>
          <p:cNvSpPr txBox="1"/>
          <p:nvPr/>
        </p:nvSpPr>
        <p:spPr>
          <a:xfrm>
            <a:off x="147700" y="2160050"/>
            <a:ext cx="5159100" cy="2216400"/>
          </a:xfrm>
          <a:prstGeom prst="rect">
            <a:avLst/>
          </a:prstGeom>
          <a:noFill/>
          <a:ln>
            <a:noFill/>
          </a:ln>
        </p:spPr>
        <p:txBody>
          <a:bodyPr anchorCtr="0" anchor="t" bIns="45700" lIns="91425" spcFirstLastPara="1" rIns="91425" wrap="square" tIns="45700">
            <a:spAutoFit/>
          </a:bodyPr>
          <a:lstStyle/>
          <a:p>
            <a:pPr indent="-3111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In some cou</a:t>
            </a:r>
            <a:r>
              <a:rPr lang="en-US" sz="2400">
                <a:solidFill>
                  <a:schemeClr val="dk1"/>
                </a:solidFill>
                <a:latin typeface="Calibri"/>
                <a:ea typeface="Calibri"/>
                <a:cs typeface="Calibri"/>
                <a:sym typeface="Calibri"/>
              </a:rPr>
              <a:t>nties</a:t>
            </a:r>
            <a:r>
              <a:rPr b="0" i="0" lang="en-US" sz="2400" u="none" cap="none" strike="noStrike">
                <a:solidFill>
                  <a:schemeClr val="dk1"/>
                </a:solidFill>
                <a:latin typeface="Calibri"/>
                <a:ea typeface="Calibri"/>
                <a:cs typeface="Calibri"/>
                <a:sym typeface="Calibri"/>
              </a:rPr>
              <a:t> , food access for Black residents is 30% worse than for White residents.</a:t>
            </a:r>
            <a:endParaRPr sz="2400">
              <a:solidFill>
                <a:schemeClr val="dk1"/>
              </a:solidFill>
            </a:endParaRPr>
          </a:p>
          <a:p>
            <a:pPr indent="-3111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Deserts have higher proportions of Black and Hispanic residents.</a:t>
            </a:r>
            <a:endParaRPr b="0" i="0" sz="2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8" name="Google Shape;98;p17"/>
          <p:cNvPicPr preferRelativeResize="0"/>
          <p:nvPr/>
        </p:nvPicPr>
        <p:blipFill rotWithShape="1">
          <a:blip r:embed="rId3">
            <a:alphaModFix/>
          </a:blip>
          <a:srcRect b="0" l="0" r="0" t="4159"/>
          <a:stretch/>
        </p:blipFill>
        <p:spPr>
          <a:xfrm>
            <a:off x="5700225" y="1390125"/>
            <a:ext cx="5058224" cy="39602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193700" y="5649400"/>
            <a:ext cx="11884200" cy="97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chemeClr val="lt1"/>
                </a:solidFill>
              </a:rPr>
              <a:t>Visualizing Deserted Places</a:t>
            </a:r>
            <a:endParaRPr>
              <a:solidFill>
                <a:schemeClr val="lt1"/>
              </a:solidFill>
            </a:endParaRPr>
          </a:p>
        </p:txBody>
      </p:sp>
      <p:pic>
        <p:nvPicPr>
          <p:cNvPr id="104" name="Google Shape;104;p18"/>
          <p:cNvPicPr preferRelativeResize="0"/>
          <p:nvPr/>
        </p:nvPicPr>
        <p:blipFill>
          <a:blip r:embed="rId3">
            <a:alphaModFix/>
          </a:blip>
          <a:stretch>
            <a:fillRect/>
          </a:stretch>
        </p:blipFill>
        <p:spPr>
          <a:xfrm>
            <a:off x="581113" y="99800"/>
            <a:ext cx="11029775" cy="51644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nvSpPr>
        <p:spPr>
          <a:xfrm>
            <a:off x="444500" y="4630400"/>
            <a:ext cx="5957400" cy="50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North Carolina</a:t>
            </a:r>
            <a:endParaRPr sz="1800"/>
          </a:p>
        </p:txBody>
      </p:sp>
      <p:sp>
        <p:nvSpPr>
          <p:cNvPr id="110" name="Google Shape;110;p19"/>
          <p:cNvSpPr txBox="1"/>
          <p:nvPr/>
        </p:nvSpPr>
        <p:spPr>
          <a:xfrm>
            <a:off x="6543725" y="4630400"/>
            <a:ext cx="2384400" cy="50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Illinois</a:t>
            </a:r>
            <a:endParaRPr sz="1800"/>
          </a:p>
        </p:txBody>
      </p:sp>
      <p:sp>
        <p:nvSpPr>
          <p:cNvPr id="111" name="Google Shape;111;p19"/>
          <p:cNvSpPr txBox="1"/>
          <p:nvPr/>
        </p:nvSpPr>
        <p:spPr>
          <a:xfrm>
            <a:off x="9069950" y="4630400"/>
            <a:ext cx="2969700" cy="50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Texas</a:t>
            </a:r>
            <a:endParaRPr sz="1800"/>
          </a:p>
        </p:txBody>
      </p:sp>
      <p:pic>
        <p:nvPicPr>
          <p:cNvPr id="112" name="Google Shape;112;p19" title="Screenshot 2025-03-27 at 7.00.39 PM.png"/>
          <p:cNvPicPr preferRelativeResize="0"/>
          <p:nvPr/>
        </p:nvPicPr>
        <p:blipFill rotWithShape="1">
          <a:blip r:embed="rId3">
            <a:alphaModFix/>
          </a:blip>
          <a:srcRect b="3852" l="3524" r="5862" t="9183"/>
          <a:stretch/>
        </p:blipFill>
        <p:spPr>
          <a:xfrm>
            <a:off x="138675" y="1248575"/>
            <a:ext cx="5957325" cy="2280225"/>
          </a:xfrm>
          <a:prstGeom prst="rect">
            <a:avLst/>
          </a:prstGeom>
          <a:noFill/>
          <a:ln>
            <a:noFill/>
          </a:ln>
        </p:spPr>
      </p:pic>
      <p:pic>
        <p:nvPicPr>
          <p:cNvPr id="113" name="Google Shape;113;p19" title="Screenshot 2025-03-27 at 7.02.11 PM.png"/>
          <p:cNvPicPr preferRelativeResize="0"/>
          <p:nvPr/>
        </p:nvPicPr>
        <p:blipFill>
          <a:blip r:embed="rId4">
            <a:alphaModFix/>
          </a:blip>
          <a:stretch>
            <a:fillRect/>
          </a:stretch>
        </p:blipFill>
        <p:spPr>
          <a:xfrm>
            <a:off x="6283325" y="430288"/>
            <a:ext cx="2363301" cy="3916799"/>
          </a:xfrm>
          <a:prstGeom prst="rect">
            <a:avLst/>
          </a:prstGeom>
          <a:noFill/>
          <a:ln>
            <a:noFill/>
          </a:ln>
        </p:spPr>
      </p:pic>
      <p:pic>
        <p:nvPicPr>
          <p:cNvPr id="114" name="Google Shape;114;p19" title="Screenshot 2025-03-27 at 7.03.00 PM.png"/>
          <p:cNvPicPr preferRelativeResize="0"/>
          <p:nvPr/>
        </p:nvPicPr>
        <p:blipFill>
          <a:blip r:embed="rId5">
            <a:alphaModFix/>
          </a:blip>
          <a:stretch>
            <a:fillRect/>
          </a:stretch>
        </p:blipFill>
        <p:spPr>
          <a:xfrm>
            <a:off x="8833950" y="1248575"/>
            <a:ext cx="3205701" cy="2280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854412" y="173817"/>
            <a:ext cx="10483200" cy="97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Food Deserts Rely More Heavily on SNAP</a:t>
            </a:r>
            <a:endParaRPr/>
          </a:p>
        </p:txBody>
      </p:sp>
      <p:pic>
        <p:nvPicPr>
          <p:cNvPr id="120" name="Google Shape;120;p20" title="image.png"/>
          <p:cNvPicPr preferRelativeResize="0"/>
          <p:nvPr/>
        </p:nvPicPr>
        <p:blipFill>
          <a:blip r:embed="rId3">
            <a:alphaModFix/>
          </a:blip>
          <a:stretch>
            <a:fillRect/>
          </a:stretch>
        </p:blipFill>
        <p:spPr>
          <a:xfrm>
            <a:off x="854400" y="1690588"/>
            <a:ext cx="4663439" cy="3476835"/>
          </a:xfrm>
          <a:prstGeom prst="rect">
            <a:avLst/>
          </a:prstGeom>
          <a:noFill/>
          <a:ln>
            <a:noFill/>
          </a:ln>
        </p:spPr>
      </p:pic>
      <p:pic>
        <p:nvPicPr>
          <p:cNvPr id="121" name="Google Shape;121;p20" title="image.png"/>
          <p:cNvPicPr preferRelativeResize="0"/>
          <p:nvPr/>
        </p:nvPicPr>
        <p:blipFill>
          <a:blip r:embed="rId4">
            <a:alphaModFix/>
          </a:blip>
          <a:stretch>
            <a:fillRect/>
          </a:stretch>
        </p:blipFill>
        <p:spPr>
          <a:xfrm>
            <a:off x="6674150" y="1690588"/>
            <a:ext cx="4663439" cy="347683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